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7" r:id="rId2"/>
    <p:sldId id="289" r:id="rId3"/>
    <p:sldId id="258" r:id="rId4"/>
    <p:sldId id="259" r:id="rId5"/>
    <p:sldId id="260" r:id="rId6"/>
    <p:sldId id="261" r:id="rId7"/>
    <p:sldId id="262" r:id="rId8"/>
    <p:sldId id="284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85" r:id="rId21"/>
    <p:sldId id="286" r:id="rId22"/>
    <p:sldId id="275" r:id="rId23"/>
    <p:sldId id="276" r:id="rId24"/>
    <p:sldId id="277" r:id="rId25"/>
    <p:sldId id="279" r:id="rId26"/>
    <p:sldId id="280" r:id="rId27"/>
    <p:sldId id="28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433" autoAdjust="0"/>
  </p:normalViewPr>
  <p:slideViewPr>
    <p:cSldViewPr snapToGrid="0">
      <p:cViewPr varScale="1">
        <p:scale>
          <a:sx n="108" d="100"/>
          <a:sy n="108" d="100"/>
        </p:scale>
        <p:origin x="148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prz-sch1@yandex.ru" TargetMode="External"/><Relationship Id="rId2" Type="http://schemas.openxmlformats.org/officeDocument/2006/relationships/hyperlink" Target="https://vk.com/away.php?to=http://prz-coiii-1.spb.ru&amp;cc_key=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vk.com/sch1news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br.lenreg.ru/" TargetMode="External"/><Relationship Id="rId2" Type="http://schemas.openxmlformats.org/officeDocument/2006/relationships/hyperlink" Target="https://gu.lenobl.ru/Pgu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fc47.ru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om/away.php?to=http://www.gosuslugi.ru&amp;post=-25265717_13147&amp;cc_key=&amp;track_code=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Прямоугольник 3"/>
          <p:cNvSpPr>
            <a:spLocks noChangeArrowheads="1"/>
          </p:cNvSpPr>
          <p:nvPr/>
        </p:nvSpPr>
        <p:spPr bwMode="auto">
          <a:xfrm>
            <a:off x="452761" y="760413"/>
            <a:ext cx="798102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Организационное собрание </a:t>
            </a:r>
          </a:p>
          <a:p>
            <a:pPr algn="ctr"/>
            <a:r>
              <a:rPr lang="ru-RU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родителей  будущих первоклассников </a:t>
            </a:r>
          </a:p>
          <a:p>
            <a:pPr algn="ctr"/>
            <a:r>
              <a:rPr lang="ru-RU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МОУ «Средняя общеобразовательная школа №1»</a:t>
            </a: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2024-2025 </a:t>
            </a:r>
            <a:r>
              <a:rPr lang="ru-RU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учебный год</a:t>
            </a:r>
          </a:p>
        </p:txBody>
      </p:sp>
      <p:pic>
        <p:nvPicPr>
          <p:cNvPr id="2052" name="Picture 2" descr="https://sun6-22.userapi.com/s/v1/if1/1TDNFinXvR_721XwYO2kuNWXyI8-X8RwEaLz5FpXAMUCZoIDyIiJO6uKXuuUdkTf-EnlGDZC.jpg?size=1686x1686&amp;quality=96&amp;crop=14,2,1686,1686&amp;ava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9338" y="4198937"/>
            <a:ext cx="2633662" cy="265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2515" y="439694"/>
            <a:ext cx="818605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Документы представляются родителем (законным представителем) ребенка лично</a:t>
            </a:r>
            <a:r>
              <a:rPr lang="ru-RU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предъявлении оригинала документа, удостоверяющего личность родителя (законного представителя), либо оригинала документа, удостоверяющего личность иностранного гражданина и лица без гражданства в РФ, </a:t>
            </a: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непосредственно в общеобразовательную организацию в сроки, указанные в приглашении.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9859" y="2247544"/>
            <a:ext cx="804454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Согласно пункта 3.1.3.2. Административного регламента от 29.12.2023 г. за № 4620 «Заявитель должен явиться на прием в указанное время. В случае,  если заявитель явился позже, он обслуживается в порядке живой очереди»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3.1.4.1. «Основание для начала административной процедуры: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явка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заявителя в Организацию с комплектом документов»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3.1.4.4. «Критерием принятия решения в рамках процедуры является: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соответствие заявителя статусу заявителя; предоставление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полного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пакета документов»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случае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неявки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заявителя на прием в назначенное время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заявителю отказывается в предоставлении муниципальной услуги в связи с непредставлением в общеобразовательную организацию документов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необходимых для оказания муниципальной услуги, в указанный в приглашении общеобразовательной организации срок.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8971" y="5838148"/>
            <a:ext cx="81969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После 30 июня 2024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года в течение 6 рабочих дней издаётся приказ о зачислении в 1 класс на 2024-2025 учебный год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8456" y="395292"/>
            <a:ext cx="76635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Кто  будет обучать первоклассников 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2024-2025 учебном году ?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AutoShape 5" descr="https://mail.rambler.ru/r/view/INBOX/24395?cache_id=2173919132&amp;part_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9" name="AutoShape 7" descr="https://mail.rambler.ru/r/view/INBOX/24395?cache_id=2173919132&amp;part_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53143" y="4545527"/>
            <a:ext cx="244928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А класс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Елецких Марина Олеговна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(стаж работы 35 лет)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178628" y="4867947"/>
            <a:ext cx="2667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В класс</a:t>
            </a:r>
          </a:p>
          <a:p>
            <a:pPr algn="ctr"/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Еждина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Елена Александровна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900057" y="4899745"/>
            <a:ext cx="279762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Б класс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Ильина Татьяна Владимировна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(стаж работы 15 лет)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026" name="Picture 2" descr="C:\Users\Марина\Desktop\IMG_6851-Елецких Марина Олегов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949" y="1343795"/>
            <a:ext cx="2412858" cy="34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Марина\Desktop\v9e-HK7sEb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9413" y="1357991"/>
            <a:ext cx="2280000" cy="34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Марина\Desktop\WhatsApp Image 2024-03-18 at 15.47.4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83428" y="1371601"/>
            <a:ext cx="2337162" cy="34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3341609" y="5791591"/>
            <a:ext cx="2351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(стаж работы 38 лет)</a:t>
            </a:r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55172" y="250371"/>
            <a:ext cx="812074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какой программе и образовательной системе будут учиться дети?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6314" y="945607"/>
            <a:ext cx="8218715" cy="1809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 algn="just">
              <a:buClr>
                <a:srgbClr val="0BD0D9"/>
              </a:buClr>
              <a:buSzPct val="95000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1 сентября 2024 года Ваш ребенок начнет обучаться в первом классе по новым </a:t>
            </a:r>
          </a:p>
          <a:p>
            <a:pPr marL="273050" indent="-273050" algn="just">
              <a:buClr>
                <a:srgbClr val="0BD0D9"/>
              </a:buClr>
              <a:buSzPct val="95000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федеральным государственным образовательным стандартам, утверждён ФГОС – </a:t>
            </a:r>
          </a:p>
          <a:p>
            <a:pPr marL="273050" indent="-273050" algn="just">
              <a:buClr>
                <a:srgbClr val="0BD0D9"/>
              </a:buClr>
              <a:buSzPct val="95000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Приказом Министерства просвещения №287  «Об утверждении Федерального </a:t>
            </a:r>
          </a:p>
          <a:p>
            <a:pPr marL="273050" indent="-273050" algn="just">
              <a:buClr>
                <a:srgbClr val="0BD0D9"/>
              </a:buClr>
              <a:buSzPct val="95000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государственного образовательного стандарта  основного общего образования», </a:t>
            </a:r>
          </a:p>
          <a:p>
            <a:pPr marL="273050" indent="-273050" algn="just">
              <a:buClr>
                <a:srgbClr val="0BD0D9"/>
              </a:buClr>
              <a:buSzPct val="95000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31 мая 2021года</a:t>
            </a:r>
          </a:p>
          <a:p>
            <a:pPr marL="273050" indent="-273050" algn="just">
              <a:spcBef>
                <a:spcPct val="20000"/>
              </a:spcBef>
              <a:buClr>
                <a:srgbClr val="0BD0D9"/>
              </a:buClr>
              <a:buSzPct val="95000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6314" y="2482840"/>
            <a:ext cx="809897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ФГОС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это федеральные государственные     образовательные стандарты. Они представляют собой совокупность требований к программам образования.</a:t>
            </a:r>
          </a:p>
          <a:p>
            <a:pPr>
              <a:lnSpc>
                <a:spcPct val="100000"/>
              </a:lnSpc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Основными задачами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ФГОС являются </a:t>
            </a:r>
          </a:p>
          <a:p>
            <a:pPr algn="just">
              <a:lnSpc>
                <a:spcPct val="10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единого  образовательного </a:t>
            </a:r>
          </a:p>
          <a:p>
            <a:pPr algn="just">
              <a:lnSpc>
                <a:spcPct val="100000"/>
              </a:lnSpc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пространства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 всей Российской Федерации</a:t>
            </a:r>
          </a:p>
          <a:p>
            <a:pPr algn="just">
              <a:lnSpc>
                <a:spcPct val="10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обеспечение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преемственности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0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образовательных программ начального общего, </a:t>
            </a:r>
          </a:p>
          <a:p>
            <a:pPr algn="just">
              <a:lnSpc>
                <a:spcPct val="10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основного общего и среднего общего </a:t>
            </a:r>
          </a:p>
          <a:p>
            <a:pPr algn="just">
              <a:lnSpc>
                <a:spcPct val="10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образования.</a:t>
            </a:r>
          </a:p>
        </p:txBody>
      </p:sp>
      <p:pic>
        <p:nvPicPr>
          <p:cNvPr id="7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2485" y="3761397"/>
            <a:ext cx="3570967" cy="265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31371" y="449721"/>
            <a:ext cx="78703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Обновленные ФГОС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положения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1513114" y="838200"/>
            <a:ext cx="6041572" cy="1186543"/>
          </a:xfrm>
          <a:prstGeom prst="downArrowCallout">
            <a:avLst>
              <a:gd name="adj1" fmla="val 29649"/>
              <a:gd name="adj2" fmla="val 36582"/>
              <a:gd name="adj3" fmla="val 25000"/>
              <a:gd name="adj4" fmla="val 64977"/>
            </a:avLst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828800" y="859972"/>
            <a:ext cx="54210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Методологическая основа – </a:t>
            </a:r>
          </a:p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системно-деятельностный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подход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2771" y="2128305"/>
            <a:ext cx="82840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0000"/>
              </a:lnSpc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Приводят стандарты в соответствие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Федеральным законом «Об образовании в Российской Федерации;</a:t>
            </a:r>
          </a:p>
          <a:p>
            <a:pPr marL="457200" indent="-457200">
              <a:lnSpc>
                <a:spcPct val="100000"/>
              </a:lnSpc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Обеспечивают вариативность содержания образовательных программ основного общего образования, возможность формирования программ разного уровня сложности и направленности с учетом потребностей и способностей  обучающихся;</a:t>
            </a:r>
          </a:p>
          <a:p>
            <a:pPr marL="457200" indent="-457200">
              <a:lnSpc>
                <a:spcPct val="100000"/>
              </a:lnSpc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Устанавливают вариативность сроков реализации программ (не только в сторону  увеличения, но и в сторону сокращения);</a:t>
            </a:r>
          </a:p>
          <a:p>
            <a:pPr marL="457200" indent="-457200">
              <a:lnSpc>
                <a:spcPct val="100000"/>
              </a:lnSpc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Детализируют условия реализации образовательных программ;</a:t>
            </a:r>
          </a:p>
          <a:p>
            <a:pPr marL="457200" indent="-457200">
              <a:lnSpc>
                <a:spcPct val="100000"/>
              </a:lnSpc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Детализируют требования к результатам освоения учащимися программ ООО;</a:t>
            </a:r>
          </a:p>
          <a:p>
            <a:pPr marL="457200" indent="-457200">
              <a:lnSpc>
                <a:spcPct val="100000"/>
              </a:lnSpc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Оптимизируют требования к основной образовательной программе и рабочей </a:t>
            </a:r>
          </a:p>
          <a:p>
            <a:pPr marL="457200" indent="-457200">
              <a:lnSpc>
                <a:spcPct val="100000"/>
              </a:lnSpc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программе;</a:t>
            </a:r>
          </a:p>
          <a:p>
            <a:pPr marL="457200" indent="-457200">
              <a:lnSpc>
                <a:spcPct val="100000"/>
              </a:lnSpc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Прописывают требования к организации электронного обучения и применению дистанционных образовательных технологий</a:t>
            </a:r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05543" y="471492"/>
            <a:ext cx="7696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изменения, внесенные в обновленный ФГОС 2021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4541" y="1153448"/>
            <a:ext cx="820782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t"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Впервые вводится ФГОС НО и ООО (5-9 классы) одновременно.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Четко прописаны обязательства образовательного учреждения (в частности, школы) перед учениками и родителями.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Сделан акцент на развитие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личностных навыков.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Подробно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указан перечень предметных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межпредметных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навыков, которыми должен обладать ученик в рамках каждой дисциплины (уметь доказать, интерпретировать, оперировать понятиями, решать задачи).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Расписан формат работы в рамках каждого предмета для развития этих навыков (проведение лабораторных работ, внеурочной деятельности и т.д.).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6)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Зафиксированы контрольные точки с конкретными результатами учеников (сочинение на 300 слов, словарный запас из 70 новых слов ежегодно и т.п.).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7)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Строго обозначено, какие темы должны освоить дети в определенный год обучения. 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8)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Содержание тем по новым ФГОС не рекомендовано менять местами (ранее это допускалось).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1000" y="5299894"/>
            <a:ext cx="81751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Вводится предмет «Функциональная грамотность» как одна из составляющих на уроках географии, математики, информатики, окружающего мира.</a:t>
            </a:r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89857" y="748166"/>
            <a:ext cx="821871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10) Учитываются возрастные и психологические особенности учеников всех классов. Главное, чтобы ребята не были перегружены. Кроме того, уточнено минимальное и максимальное количество часов, необходимых для полноценной реализации основных образовательных программ. </a:t>
            </a:r>
          </a:p>
          <a:p>
            <a:pPr algn="just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Расширяются возможности для реализации права выбора педагогическими работниками методик обучения и воспитания.</a:t>
            </a:r>
          </a:p>
          <a:p>
            <a:pPr algn="just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Школы имеют право обучать детей на родном языке, то есть на любом языке Российской Федерации.</a:t>
            </a:r>
          </a:p>
          <a:p>
            <a:pPr algn="just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Прописана процедура оценки качества образования (ВПР, РДР и т.д.)</a:t>
            </a:r>
          </a:p>
          <a:p>
            <a:pPr algn="just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Прописана возможность реализации системы образования через семейное обучение, когда семьи могут самостоятельно выбрать для своего ребенка образовательный маршрут.</a:t>
            </a:r>
          </a:p>
          <a:p>
            <a:pPr algn="just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Обеспечение доступа к информационно-образовательной среде образовательной организации, в том числе электронной. </a:t>
            </a:r>
          </a:p>
          <a:p>
            <a:pPr algn="just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16) Введены единые требования к составлению рабочих программ, в том числе и программ внеурочной деятельности.</a:t>
            </a:r>
          </a:p>
          <a:p>
            <a:pPr algn="just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Определено базовое содержание программы воспитания.</a:t>
            </a:r>
          </a:p>
          <a:p>
            <a:pPr algn="just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Уточнены задачи и условия программы коррекционной работы с детьми с ОВЗ.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0999" y="849086"/>
            <a:ext cx="825137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01 сентября 2023 года все первые классы МОУ СОШ №1 обучаются по </a:t>
            </a: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единому УМК «Школа России»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комплект входят учебники и учебные пособия нового поколения, отвечающие требованиям к современной учебной книге. При этом в нем бережно сохранены лучшие традиции русской школы, учитывающие возрастные особенности детей, постепенное нарастание трудности в предъявлении учебного материала и др.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Авторы учебников и учебных пособий взяли на вооружение все лучшее, что было накоплено в практике отечественного образования, доказало свою доступность для учащихся младшего школьного возраста, гарантирует достижение положительных результатов в обучении и реальные возможности личностного развития ребенка.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399" y="386444"/>
            <a:ext cx="8098973" cy="106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986" y="4506685"/>
            <a:ext cx="1464174" cy="194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2382" y="4484914"/>
            <a:ext cx="1455131" cy="194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4391" y="4506686"/>
            <a:ext cx="1459630" cy="194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9386" y="4495800"/>
            <a:ext cx="1538365" cy="194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3557" y="4495799"/>
            <a:ext cx="1471020" cy="194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87828" y="438835"/>
            <a:ext cx="79465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Какие особенности обучения в 1 классе?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1629" y="905079"/>
            <a:ext cx="80554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Предусмотрен «ступенчатый» метод наращивания учебной нагрузки, для обеспечения адаптационного периода осуществляется специальный режим обучения: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7829" y="1809767"/>
            <a:ext cx="78594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сентябре, октябре – по 3 урока в день по 35 минут каждый;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ноябре, декабре по 4 урока по 35 минут каждый и один раз в неделю за счет урока физкультуры 5 уроков по 35 минут каждый;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январе – мае по 4 урока по 40 минут каждый и один раз в неделю за счет урока физкультуры 5 уроков по 40 минут каждый;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0486" y="3323561"/>
            <a:ext cx="7946571" cy="1507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3000"/>
              </a:lnSpc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обучение проводится без бального оценивания знаний обучающихся и домашних заданий;</a:t>
            </a:r>
          </a:p>
          <a:p>
            <a:pPr>
              <a:lnSpc>
                <a:spcPct val="73000"/>
              </a:lnSpc>
              <a:buFont typeface="Arial" pitchFamily="34" charset="0"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73000"/>
              </a:lnSpc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дополнительные недельные каникулы в середине третьей четверти;</a:t>
            </a:r>
          </a:p>
          <a:p>
            <a:pPr>
              <a:lnSpc>
                <a:spcPct val="73000"/>
              </a:lnSpc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73000"/>
              </a:lnSpc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 второй половине дня организуется внеурочная деятельность и деятельность отделений дополнительного образования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56" y="4808191"/>
            <a:ext cx="8610601" cy="195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89858" y="788351"/>
            <a:ext cx="81098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школе организовано 2-х разовое бесплатное питание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Завтрак – после 1-го урока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Обед  -  после 4-го урока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81743" y="435820"/>
            <a:ext cx="76853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питаются дети в школе?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62000" y="1766892"/>
            <a:ext cx="76308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Обязательна ли школьная форма в 1 классе?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1886" y="1864425"/>
            <a:ext cx="8077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соответствии со ст.28, ст.38 Федерального закона «Об образовании РФ» от 29.12.2013 № 273-ФЗ, Уставом школы, «Правилами внутреннего распорядка для обучающихся МОУ «Средняя общеобразовательная школа № 1», утвержденному приказом директора школы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от 04.03.2024 № 231,приказом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директора школы №74  от 14.03.2023 года «О внешнем виде обучающихся»  в МОУ СОШ №1 определены единые требования к внешнему виду обучающихся, соответствующие общепринятым нормам школьной формы и делового стиля. 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Установлены следующие виды одежды для обучающихся: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повседневная одежда;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парадная одежда;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спортивная одежда.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58" y="4890971"/>
            <a:ext cx="8371114" cy="190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3400" y="385418"/>
            <a:ext cx="810985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Наша школа сотрудничает с петербургским швейным производством ООО «Детский Стиль». </a:t>
            </a: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первых числах июня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(точная дата и время будут сообщены дополнительно)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сотрудники производства приедут в школу и произведут обмеры детей с учетом их дальнейшего роста. Обмеры производятся в присутствии родителей по примерочным образцам, вносится  предоплата.</a:t>
            </a: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случае, когда у родителей нет возможности подойти на примерку в школу, они смогут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заказать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школьную форму в специализированном </a:t>
            </a: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магазине «Школьная пора»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который находится по адресу:</a:t>
            </a: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м.Пролетарская,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пр.Обуховской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Обороны д. 116, ТЦ «Нева» 2 этаж, пом.233. Часы работы: летний режим (апрель-август) ежедневно с 11.00-18.30, зимний режим (сентябрь-март) с 11.00-17.30 воскресенье, понедельник – выходной.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Тел/факс 449-49-09 – магазин;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305-39-20 – производство,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985-56-89 - администрация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sun9-74.userapi.com/impg/c857224/v857224413/165d0c/Iy-tXnyLQJw.jpg?size=720x1080&amp;quality=96&amp;sign=daeaa23651f61a1abce4342d6fd1d218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2516" y="3820886"/>
            <a:ext cx="1656001" cy="248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https://sun9-2.userapi.com/impg/c857224/v857224413/165cda/sGfN8XIXe7Y.jpg?size=720x1080&amp;quality=96&amp;sign=3ff1400b57abd485300714c8514d4c40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4233" y="3820886"/>
            <a:ext cx="1656000" cy="248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6" name="Picture 10" descr="https://sun9-33.userapi.com/impg/c858324/v858324413/1d78c3/nDsXdZZwc3k.jpg?size=720x1080&amp;quality=96&amp;sign=a834e71bc33658277fd6ddd9a8c15c65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1299" y="3825872"/>
            <a:ext cx="1680001" cy="2487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1629" y="871593"/>
            <a:ext cx="810985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целях экономии вашего времени  уже несколько лет  мы  проводим дистанционное  родительское  собрание  для родителей  будущих первоклассников. В спокойной обстановке  вы  можете ознакомиться  с  текстом нашего собрания. 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у  вас еще остаются  вопросы, задайте их в  комментариях.</a:t>
            </a:r>
          </a:p>
          <a:p>
            <a:pPr algn="just"/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 вопросы, которые требуется  незамедлительно решить, то можно их задать по телефону: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директор ( Наталья Викторовна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Баркалова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) – 36886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канцелярия  - 36137</a:t>
            </a:r>
          </a:p>
          <a:p>
            <a:pPr algn="just"/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После  формирования классов, в мае (июне) месяце, все  родители будут приглашены на  классные собрания, где  сможете детально обсудить все  волнующие вас вопросы  со своим учителем.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Мы готовы ответить на все ваши вопросы .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Ждем вас в  нашей школе.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Веб-сайт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prz-coiii-1.spb.ru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E-mail: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prz-sch1@yandex.ru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https://vk.com/sch1news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 наши ежедневные новости)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1459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Прямоугольник 2"/>
          <p:cNvSpPr>
            <a:spLocks noChangeArrowheads="1"/>
          </p:cNvSpPr>
          <p:nvPr/>
        </p:nvSpPr>
        <p:spPr bwMode="auto">
          <a:xfrm>
            <a:off x="2836545" y="468767"/>
            <a:ext cx="33486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Часто задаваемые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вопросы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8" name="Прямоугольник 3"/>
          <p:cNvSpPr>
            <a:spLocks noChangeArrowheads="1"/>
          </p:cNvSpPr>
          <p:nvPr/>
        </p:nvSpPr>
        <p:spPr bwMode="auto">
          <a:xfrm>
            <a:off x="0" y="871764"/>
            <a:ext cx="8816975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Будет ли группа продленного дня ? </a:t>
            </a:r>
          </a:p>
          <a:p>
            <a:pPr indent="457200"/>
            <a:r>
              <a:rPr lang="ru-RU" dirty="0">
                <a:latin typeface="Times New Roman" pitchFamily="18" charset="0"/>
                <a:cs typeface="Times New Roman" pitchFamily="18" charset="0"/>
              </a:rPr>
              <a:t>ГПД будет одна на все три 1-х класса. ГПД создается для  тех детей, которым  она </a:t>
            </a:r>
          </a:p>
          <a:p>
            <a:pPr indent="457200"/>
            <a:r>
              <a:rPr lang="ru-RU" dirty="0">
                <a:latin typeface="Times New Roman" pitchFamily="18" charset="0"/>
                <a:cs typeface="Times New Roman" pitchFamily="18" charset="0"/>
              </a:rPr>
              <a:t>крайне необходима. Первоклассник только начинает свои шаги по школьной </a:t>
            </a:r>
          </a:p>
          <a:p>
            <a:pPr indent="457200"/>
            <a:r>
              <a:rPr lang="ru-RU" dirty="0">
                <a:latin typeface="Times New Roman" pitchFamily="18" charset="0"/>
                <a:cs typeface="Times New Roman" pitchFamily="18" charset="0"/>
              </a:rPr>
              <a:t>жизни.  Эмоциональная  нагрузка очень велика. Оставаться в ГПД до 18.00 для </a:t>
            </a:r>
          </a:p>
          <a:p>
            <a:pPr indent="457200"/>
            <a:r>
              <a:rPr lang="ru-RU" dirty="0">
                <a:latin typeface="Times New Roman" pitchFamily="18" charset="0"/>
                <a:cs typeface="Times New Roman" pitchFamily="18" charset="0"/>
              </a:rPr>
              <a:t>ребенка очень сложно. Продумайте  возможность , как  можно забирать ребенка  </a:t>
            </a:r>
          </a:p>
          <a:p>
            <a:pPr indent="457200"/>
            <a:r>
              <a:rPr lang="ru-RU" dirty="0">
                <a:latin typeface="Times New Roman" pitchFamily="18" charset="0"/>
                <a:cs typeface="Times New Roman" pitchFamily="18" charset="0"/>
              </a:rPr>
              <a:t>после уроков, чтобы  он отдохнул.</a:t>
            </a:r>
          </a:p>
          <a:p>
            <a:pPr indent="457200"/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Где  проходят уроки физической культуры ?</a:t>
            </a:r>
          </a:p>
          <a:p>
            <a:pPr indent="457200"/>
            <a:r>
              <a:rPr lang="ru-RU" dirty="0">
                <a:latin typeface="Times New Roman" pitchFamily="18" charset="0"/>
                <a:cs typeface="Times New Roman" pitchFamily="18" charset="0"/>
              </a:rPr>
              <a:t>Осенью и  весной , если погода  позволяет , то на улице. Зимой в зале. У нас </a:t>
            </a:r>
          </a:p>
          <a:p>
            <a:pPr indent="457200"/>
            <a:r>
              <a:rPr lang="ru-RU" dirty="0">
                <a:latin typeface="Times New Roman" pitchFamily="18" charset="0"/>
                <a:cs typeface="Times New Roman" pitchFamily="18" charset="0"/>
              </a:rPr>
              <a:t>в школе два отремонтированных современных зала. Зимой, при благоприятных </a:t>
            </a:r>
          </a:p>
          <a:p>
            <a:pPr indent="457200"/>
            <a:r>
              <a:rPr lang="ru-RU" dirty="0">
                <a:latin typeface="Times New Roman" pitchFamily="18" charset="0"/>
                <a:cs typeface="Times New Roman" pitchFamily="18" charset="0"/>
              </a:rPr>
              <a:t>условиях, физическая  культура на лыжах.</a:t>
            </a:r>
          </a:p>
          <a:p>
            <a:pPr indent="457200"/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3.Могут ли  родители  проходить в  школу?</a:t>
            </a:r>
          </a:p>
          <a:p>
            <a:pPr indent="457200"/>
            <a:r>
              <a:rPr lang="ru-RU" dirty="0">
                <a:latin typeface="Times New Roman" pitchFamily="18" charset="0"/>
                <a:cs typeface="Times New Roman" pitchFamily="18" charset="0"/>
              </a:rPr>
              <a:t>Согласно требованиям безопасности , родители в школу приглашаются на </a:t>
            </a:r>
          </a:p>
          <a:p>
            <a:pPr indent="457200"/>
            <a:r>
              <a:rPr lang="ru-RU" dirty="0">
                <a:latin typeface="Times New Roman" pitchFamily="18" charset="0"/>
                <a:cs typeface="Times New Roman" pitchFamily="18" charset="0"/>
              </a:rPr>
              <a:t>родительские  собрания, праздники и на беседу с учителем.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2 сентября Вашего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утром будет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забирать у  крыльца  школы 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уроков  будет отдавать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Вам там же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457200"/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Уважаемые  родители !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Подберите  удобную обувь для  детей. Если не умеет </a:t>
            </a:r>
          </a:p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завязывать шнурки- научите  или купите  такую обувь , где не будет  шнурков.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696913"/>
            <a:ext cx="8805863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Может ли первоклассник сам выходить из школы ?</a:t>
            </a:r>
          </a:p>
          <a:p>
            <a:pPr indent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Нет, не может. Дети выходят на прогулку только с учителем или воспитателем. К </a:t>
            </a:r>
          </a:p>
          <a:p>
            <a:pPr indent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родителям  после урока  ребенка выводит учитель.</a:t>
            </a:r>
          </a:p>
          <a:p>
            <a:pPr indent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Будут ли первоклассники изучать иностранный язык?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В учебном  плане начальной школы  обязательное изучение английского  языка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начинается  со 2 класса.  В нашей  школе в  рамках внеурочной  деятельности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ознакомительный  курс «Веселый английский» идет со  второй четверти 1 класса.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6. Какая воспитательная  работа  проводится в 1 классе?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В нашей  школе план воспитательной  работы  формируется  в  августе  месяце.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Классный  руководитель доведет на  родительском собрании о  мероприятиях,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которые будут  проходить в течении года.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7. Есть ли в школе логопед?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В школе есть  служба  поддержки учащихся: логопеды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дефектологи,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психологи.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Для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работы 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логопедом, дефектологом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требуется заключение ПМПК.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Для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работы с  психологом, проведения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диагностики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учащихся необходимо ваше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заявление - согласие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для  работы  с  ребенком.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7829" y="395292"/>
            <a:ext cx="79465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Почему необходимо определить готовность ребёнка к школе ещё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 начала обучения? Что такое «готовность» к школе?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5429" y="1203182"/>
            <a:ext cx="82078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3401" y="1121228"/>
            <a:ext cx="80663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«Быть готовым к школе – не значит уметь читать, писать и считать.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Быть готовым к школе – значит быть готовым всему этому научиться».</a:t>
            </a:r>
          </a:p>
          <a:p>
            <a:pPr algn="r"/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Венгер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Л.А.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7200" y="2013581"/>
            <a:ext cx="8229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Семья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это среда, где все мелочи, из которых состоит повседневность, формируют личность ребёнка. Влияние атмосферы, духа семьи, семейного очага огромно. Именно они являются главными воспитательными средствами.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обязывает родителей корректировать многие свои поступки, фразы, даже жесты.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8087" y="3135086"/>
            <a:ext cx="791391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Готовность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 школьному обучению это: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физиологическая готовность;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психологическая готовность;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социальная (личностная) готовность;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мотивационная готовность;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интеллектуальная готовность.</a:t>
            </a:r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74913" y="169705"/>
            <a:ext cx="790302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Физиологическая готовность к обучению в школе: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2514" y="441021"/>
            <a:ext cx="8164286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Физиологическое развитие ребенка непосредственно влияет на школьную успеваемость и является основой для формирования психологической и социальной готовности к школе.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Физиологическая готовность к школе определяется уровнем развития основных функциональных систем организма ребенка и состоянием его здоровья.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Оценку физиологической готовности детей к школе осуществляют медики по определенным критериям, поэтому все дети, поступающие в 1 класс, обязательно проходят медицинское обследование, на основании которого делается заключение о функциональной готовности к обучению в школе.</a:t>
            </a:r>
          </a:p>
          <a:p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Ребенок, считается готовым к школьному обучению, если по физическому и биологическому развитию он соответствует формальному возрасту или опережает его и не имеет медицинских противопоказаний.</a:t>
            </a:r>
          </a:p>
          <a:p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Часто болеющие, физически ослабленные дети, даже при наличии высокого уровня развития умственных способностей, как правило, испытывают трудности в обучении.</a:t>
            </a:r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199" y="1"/>
            <a:ext cx="8131629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Психологическая готовность: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твердое желание учиться, получать знания;</a:t>
            </a:r>
          </a:p>
          <a:p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понимание важности и необходимости учения;</a:t>
            </a:r>
          </a:p>
          <a:p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проявление выраженного интереса к получению новых знаний;</a:t>
            </a:r>
          </a:p>
          <a:p>
            <a:pPr>
              <a:buFont typeface="Arial" pitchFamily="34" charset="0"/>
              <a:buChar char="•"/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умение слушать учителя и выполнять его задания (отнюдь не всегда интересные);</a:t>
            </a:r>
          </a:p>
          <a:p>
            <a:pPr>
              <a:buFont typeface="Arial" pitchFamily="34" charset="0"/>
              <a:buChar char="•"/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определенный уровень развития мышления, памяти, внимания.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8970" y="2206424"/>
            <a:ext cx="812074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Личностная готовность: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умение строить отношения с учителем;</a:t>
            </a:r>
          </a:p>
          <a:p>
            <a:pPr>
              <a:buFont typeface="Arial" pitchFamily="34" charset="0"/>
              <a:buChar char="•"/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умение общаться со сверстниками и взрослыми (ребенок легко вступает в контакт, не агрессивен, умеет находить выход из проблемных ситуаций общения, признает авторитет взрослых);</a:t>
            </a:r>
          </a:p>
          <a:p>
            <a:pPr>
              <a:buFont typeface="Arial" pitchFamily="34" charset="0"/>
              <a:buChar char="•"/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вежливость, сдержанность, послушание;</a:t>
            </a:r>
          </a:p>
          <a:p>
            <a:pPr>
              <a:buFont typeface="Arial" pitchFamily="34" charset="0"/>
              <a:buChar char="•"/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отношение к себе (отсутствие заниженной самооценки);</a:t>
            </a:r>
          </a:p>
          <a:p>
            <a:pPr>
              <a:buFont typeface="Arial" pitchFamily="34" charset="0"/>
              <a:buChar char="•"/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умение управлять своим поведением, оценивать его;</a:t>
            </a:r>
          </a:p>
          <a:p>
            <a:pPr>
              <a:buFont typeface="Arial" pitchFamily="34" charset="0"/>
              <a:buChar char="•"/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способность напряженного труда;</a:t>
            </a:r>
          </a:p>
          <a:p>
            <a:pPr>
              <a:buFont typeface="Arial" pitchFamily="34" charset="0"/>
              <a:buChar char="•"/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знать основные правила поведения.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9357" y="4212771"/>
            <a:ext cx="2663644" cy="2090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8086" y="228600"/>
            <a:ext cx="8175171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Мотивационная готовность: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Если вы хотите помочь ребенку учиться в школе радостно, начните со следующего: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расскажите, что значит быть школьником и какие обязанности появятся в школе;</a:t>
            </a:r>
          </a:p>
          <a:p>
            <a:pPr>
              <a:buFont typeface="Arial" pitchFamily="34" charset="0"/>
              <a:buChar char="•"/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воспитывайте интерес к содержанию занятий, к получению новых знаний;</a:t>
            </a:r>
          </a:p>
          <a:p>
            <a:pPr>
              <a:buFont typeface="Arial" pitchFamily="34" charset="0"/>
              <a:buChar char="•"/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 доступных примерах покажите важность уроков, оценок, школьного распорядка;</a:t>
            </a:r>
          </a:p>
          <a:p>
            <a:pPr>
              <a:buFont typeface="Arial" pitchFamily="34" charset="0"/>
              <a:buChar char="•"/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воспитывайте произвольность, управляемость поведения;</a:t>
            </a:r>
          </a:p>
          <a:p>
            <a:pPr>
              <a:buFont typeface="Arial" pitchFamily="34" charset="0"/>
              <a:buChar char="•"/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никогда не говорите о том, что в школе неинтересно, что это напрасная трата времени и сил.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2428" y="4089374"/>
            <a:ext cx="2592160" cy="2340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4543" y="0"/>
            <a:ext cx="83058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«Портрет» первоклассника, не готового к школе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чрезмерная игривость;</a:t>
            </a:r>
          </a:p>
          <a:p>
            <a:pPr>
              <a:buFont typeface="Arial" pitchFamily="34" charset="0"/>
              <a:buChar char="•"/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недостаточная самостоятельность;</a:t>
            </a:r>
          </a:p>
          <a:p>
            <a:pPr>
              <a:buFont typeface="Arial" pitchFamily="34" charset="0"/>
              <a:buChar char="•"/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импульсивность, бесконтрольность поведения,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гиперактивность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Arial" pitchFamily="34" charset="0"/>
              <a:buChar char="•"/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неумение общаться со сверстниками;</a:t>
            </a:r>
          </a:p>
          <a:p>
            <a:pPr>
              <a:buFont typeface="Arial" pitchFamily="34" charset="0"/>
              <a:buChar char="•"/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трудность контактов с незнакомыми взрослыми (стойкое нежелание контактировать) или, наоборот, непонимание своего статуса;</a:t>
            </a:r>
          </a:p>
          <a:p>
            <a:pPr>
              <a:buFont typeface="Arial" pitchFamily="34" charset="0"/>
              <a:buChar char="•"/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неумение сосредоточиться на задании, трудность восприятия словесной или иной инструкции;</a:t>
            </a:r>
          </a:p>
          <a:p>
            <a:pPr>
              <a:buFont typeface="Arial" pitchFamily="34" charset="0"/>
              <a:buChar char="•"/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низкий уровень знаний об окружающем мире, неумение сделать обобщение, классифицировать, выделить сходство, различие;</a:t>
            </a:r>
          </a:p>
          <a:p>
            <a:pPr>
              <a:buFont typeface="Arial" pitchFamily="34" charset="0"/>
              <a:buChar char="•"/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плохое развитие тонко координированных движений руки, зрительно-моторных координации (неумение выполнять различные графические задания, манипулировать мелкими предметами);</a:t>
            </a:r>
          </a:p>
          <a:p>
            <a:pPr>
              <a:buFont typeface="Arial" pitchFamily="34" charset="0"/>
              <a:buChar char="•"/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недостаточное развитие произвольной памяти;</a:t>
            </a:r>
          </a:p>
          <a:p>
            <a:pPr>
              <a:buFont typeface="Arial" pitchFamily="34" charset="0"/>
              <a:buChar char="•"/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задержка речевого развития (это может быть и неправильное произношение, и бедный словарный запас, и неумение выразить свои мысли и т. п.).</a:t>
            </a:r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43078" y="490248"/>
            <a:ext cx="2770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Уважаемые родители!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3400" y="947057"/>
            <a:ext cx="821871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Берегите своих детей, заботьтесь о них, учите их жить в этом сложном мире! Почаще возвращайтесь памятью в своё детство – это хорошая школа жизни. Готовьте ребёнка к школе настойчиво,  соблюдая меру и такт. Тогда учение не будет мучением ни для ребёнка, ни для вас. </a:t>
            </a:r>
          </a:p>
          <a:p>
            <a:pPr indent="457200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91914" y="3712419"/>
            <a:ext cx="35032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Пожалуйста, помните, что…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1628" y="4109667"/>
            <a:ext cx="796834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духовное и физическое здоровье Вашего первоклассника зависит от контактов со всеми, кто работает в школе. Поддержите словом и делом своего учителя, помогите ему. Не спешите осуждать учителя, администрацию школы, не торопитесь категорично высказывать своё мнение о них - лучше посоветуйтесь: ведь все, что делается учителем, прежде всего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делается на благо Вашего ребёнка.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743" y="1809768"/>
            <a:ext cx="802277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Создавайте общую установку, общую позицию ребенка по отношению к школе и учению. Такая позиция должна сделать поступление в школу радостно ожидаемым событием, вызвать положительное отношение к предстоящему учению с другими ребятами в школе и сделать само учение радостным и интересным занятием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8086" y="410822"/>
            <a:ext cx="82295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Территория, закреплённая за МОУ СОШ №1</a:t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(постановление администрации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Приозерского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Ленинградской области №505 от 26 февраля 2024 года)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8087" y="1403948"/>
            <a:ext cx="817517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ул.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Северопарковая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дома: 2 - 24 (чётная сторона), 3, 13;</a:t>
            </a:r>
          </a:p>
          <a:p>
            <a:pPr algn="just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ул. Ленина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дома: 11 -41 (нечётная сторона), 42 – 96 (чётная сторона);</a:t>
            </a:r>
          </a:p>
          <a:p>
            <a:pPr algn="just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ул. Калинина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дома: 16 - 32 (чётная сторона); 41 - 49 (нечётная сторона);</a:t>
            </a:r>
          </a:p>
          <a:p>
            <a:pPr algn="just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ул. Гагарина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дома: 4, 6, 12, 16 - 20, 30- 42 (чётная сторона), 7 - 27 (нечётная сторона); </a:t>
            </a:r>
          </a:p>
          <a:p>
            <a:pPr algn="just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ул. Гоголя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дома: 21- 43, 31, 33 (нечётная сторона), 22, 24, 30 - 54 (чётная сторона);</a:t>
            </a:r>
          </a:p>
          <a:p>
            <a:pPr algn="just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ул. Суворова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дома: 29 - 35 (нечётная сторона), 34 - 42 (чётная сторона);</a:t>
            </a:r>
          </a:p>
          <a:p>
            <a:pPr algn="just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ул. Ленинградская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дома: 22, 24, 44 -54 (чётная сторона), 67 -71 (нечетная сторона);</a:t>
            </a:r>
          </a:p>
          <a:p>
            <a:pPr algn="just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ул. Чапаева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дом: 37;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. </a:t>
            </a:r>
          </a:p>
          <a:p>
            <a:pPr algn="just"/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улицы: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Белинского, Бумажников, Декабристов, Заводская, Заозёрная, Зелёная, Инженерная, Квартальная, Красная, Ладожская, Ларионова, Лесная, Новая, Огородников, Поперечная, Рыбацкая, Усадебная, Центральная, Чернышевского, Чехова;</a:t>
            </a:r>
          </a:p>
          <a:p>
            <a:pPr algn="just"/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переулки: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Безымянный, Столярный, Большой, Малый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поселки: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Ларионово, Починок;</a:t>
            </a:r>
          </a:p>
          <a:p>
            <a:pPr algn="just"/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территория СНТ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«Берёзка» массива Заречный, СНТ  «Дружба»</a:t>
            </a:r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904172" y="457591"/>
            <a:ext cx="32222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Порядок приёма в 1 класс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4543" y="914398"/>
            <a:ext cx="831668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01 апреля 2024 года с 9.00 начинается  подача электронных заявлений в 1-е классы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общеобразовательных организаций  Ленинградской области на 2024-2025 учебный год через  региональный портал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Госуслуг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 МФЦ или портал «Современное образование  Ленинградской области». Подача заявлений осуществляется в 2 этапа.</a:t>
            </a:r>
          </a:p>
          <a:p>
            <a:pPr algn="just">
              <a:lnSpc>
                <a:spcPct val="100000"/>
              </a:lnSpc>
              <a:spcAft>
                <a:spcPct val="0"/>
              </a:spcAft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этап: с 01.04.2024 года по 30.06.2024 года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этом этапе в общеобразовательную организацию зачисляются:</a:t>
            </a:r>
          </a:p>
          <a:p>
            <a:pPr algn="just">
              <a:lnSpc>
                <a:spcPct val="100000"/>
              </a:lnSpc>
              <a:spcAft>
                <a:spcPct val="0"/>
              </a:spcAft>
              <a:buFont typeface="Arial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первую очередь дети, имеющие внеочередное право, первоочередное право или </a:t>
            </a:r>
          </a:p>
          <a:p>
            <a:pPr algn="just">
              <a:lnSpc>
                <a:spcPct val="100000"/>
              </a:lnSpc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преимущественное право в соответствии с федеральным законодательством;</a:t>
            </a:r>
          </a:p>
          <a:p>
            <a:pPr algn="just">
              <a:lnSpc>
                <a:spcPct val="100000"/>
              </a:lnSpc>
              <a:spcAft>
                <a:spcPct val="0"/>
              </a:spcAft>
              <a:buFont typeface="Arial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 вторую очередь остальные дети, </a:t>
            </a: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проживающие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на закрепленной территории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00000"/>
              </a:lnSpc>
              <a:spcAft>
                <a:spcPct val="0"/>
              </a:spcAft>
            </a:pPr>
            <a:endParaRPr lang="ru-RU" b="1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этап: с 06.07.2024 года  по 05.09.2024 года</a:t>
            </a:r>
          </a:p>
          <a:p>
            <a:pPr algn="just">
              <a:lnSpc>
                <a:spcPct val="100000"/>
              </a:lnSpc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Подача заявлений гражданами, дети которых </a:t>
            </a: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проживают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на закрепленной территории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00000"/>
              </a:lnSpc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spcAft>
                <a:spcPct val="0"/>
              </a:spcAft>
            </a:pP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Закрепленная территория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территория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района, за которой закреплена </a:t>
            </a:r>
          </a:p>
          <a:p>
            <a:pPr algn="just">
              <a:lnSpc>
                <a:spcPct val="100000"/>
              </a:lnSpc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общеобразовательная  организация в соответствии с  распорядительным актом органа местного самоуправления Ленинградской области.</a:t>
            </a:r>
          </a:p>
          <a:p>
            <a:pPr>
              <a:lnSpc>
                <a:spcPct val="100000"/>
              </a:lnSpc>
              <a:spcAft>
                <a:spcPct val="0"/>
              </a:spcAft>
            </a:pPr>
            <a:endParaRPr lang="ru-RU" b="1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5429" y="379550"/>
            <a:ext cx="8305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Кто имеет внеочередное, первоочередное или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преимущественное право при зачислении в 1 класс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соответствии с федеральным законодательством?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1465290"/>
            <a:ext cx="8240486" cy="4912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 </a:t>
            </a: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внеочередном порядке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предоставляются места в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общеобразовательных организациях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детям, по месту жительства их семей: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военнослужащих, граждан, пребывавших в добровольческих формированиях, и сотрудников национальной гвардии, погибших в ходе СВО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 </a:t>
            </a: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первоочередном порядке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предоставляются места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 общеобразовательных организациях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детям:</a:t>
            </a:r>
          </a:p>
          <a:p>
            <a:pPr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военнослужащих по месту жительства их семей (в соответствии с п.6 ст.19 Федерального закона от 27.05.1998 № 76-ФЗ «О статусе военнослужащих»); </a:t>
            </a:r>
          </a:p>
          <a:p>
            <a:pPr algn="just">
              <a:lnSpc>
                <a:spcPct val="120000"/>
              </a:lnSpc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сотрудников (сотрудника) полиции, сотрудников (сотрудника) органов внутренних дел,  граждан Российской Федерации, в случаях предусмотренных п. 6 ст.46, ст. 56 Федерального закона от 07.02.2011 № 3-ФЗ «О полиции»; </a:t>
            </a:r>
          </a:p>
          <a:p>
            <a:pPr algn="just">
              <a:lnSpc>
                <a:spcPct val="120000"/>
              </a:lnSpc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5057" y="447211"/>
            <a:ext cx="84473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Arial" charset="0"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charset="0"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charset="0"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charset="0"/>
              <a:buChar char="•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4286" y="544414"/>
            <a:ext cx="7990114" cy="6075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сотрудников, имеющих специальные звания и проходящих службу в учреждениях и органах уголовно-исполнительной системы федеральной противопожарной службы, органах по контролю за оборотом наркотических и психотропных веществ и таможенных органов Российской Федерации, в соответствии с п. 14 ст. 3 Федерального закона от 30.12.2012 № 283-ФЗ «О социальных гарантиях сотрудникам некоторых федеральных органов исполнительной власти и внесении изменений в отдельные законодательные акты Российской федерации»</a:t>
            </a:r>
          </a:p>
          <a:p>
            <a:pPr algn="just">
              <a:lnSpc>
                <a:spcPct val="120000"/>
              </a:lnSpc>
              <a:buFont typeface="Arial" pitchFamily="34" charset="0"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участника СВО, имеющим место жительства или место пребывания на территории Ленинградской области согласно Постановлению №440 от 28.06.2023</a:t>
            </a:r>
          </a:p>
          <a:p>
            <a:pPr algn="just">
              <a:lnSpc>
                <a:spcPct val="120000"/>
              </a:lnSpc>
              <a:buFont typeface="Arial" pitchFamily="34" charset="0"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 algn="just">
              <a:lnSpc>
                <a:spcPct val="120000"/>
              </a:lnSpc>
            </a:pP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Преимущественное право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зачисления на обучение по образовательным программам начального общего образования предоставляется детям в муниципальные общеобразовательные организации, в которых обучаются их братья и (или) сестры, проживающих в одной семье </a:t>
            </a:r>
          </a:p>
          <a:p>
            <a:pPr algn="just">
              <a:lnSpc>
                <a:spcPct val="120000"/>
              </a:lnSpc>
              <a:buFont typeface="Arial" pitchFamily="34" charset="0"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83275" y="392276"/>
            <a:ext cx="39597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подать заявление в 1 класс?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6314" y="878519"/>
            <a:ext cx="8338457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Подача заявлений родителями может осуществляться следующими способами: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Электронное заявление заполняется непосредственно родителем (законным представителем) ребенка на Портале государственных и муниципальных услуг  Ленинградской области </a:t>
            </a:r>
            <a:r>
              <a:rPr lang="ru-RU" dirty="0" smtClean="0">
                <a:solidFill>
                  <a:srgbClr val="ED1B05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(http://gu.lenobl.ru)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или на портале «Современное образование Ленинградской области»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/>
              </a:rPr>
              <a:t>(http://obr.lenreg.ru).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МФЦ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(http://www.mfc47.ru)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Электронное заявление заполняется специалистами МФЦ по данным, которые предоставляет родитель (законный представитель) ребенка и при предъявлении следующих документов: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оригинал документа, удостоверяющего личность родителя (законного представителя), или оригинал документа, удостоверяющего личность иностранного гражданина и лица без гражданства в Российской Федерации;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оригинал свидетельства о рождении ребенка или документ, подтверждающий родство заявителя;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снилс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ребёнка и родителя.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7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0630" y="261257"/>
            <a:ext cx="8469084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7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7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родителей есть возможность заполнить заявление заранее по ссылке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www.gosuslugi.ru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Черновик заявления будет сохранён в личном кабинете, а когда начнётся приём заявок, достаточно будет нажать кнопку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«Отправить».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Обязательно проверяйте правильность указания адреса электронной почты в бланке заявления!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530615"/>
            <a:ext cx="861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Arial" charset="0"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charset="0"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charset="0"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9229" y="332992"/>
            <a:ext cx="84473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Когда начинается прием документов для зачисления в 1 класс?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2515" y="745153"/>
            <a:ext cx="819694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Заявитель получает приглашение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в ОО для предоставления документов с указанием даты и времени приема </a:t>
            </a: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электронную почту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, которую указал в бланке заявления.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3656" y="1300716"/>
            <a:ext cx="8229601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прибытии в ОО заявитель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лично предъявляет оригиналы и копии:</a:t>
            </a:r>
          </a:p>
          <a:p>
            <a:pPr algn="just">
              <a:buFont typeface="Arial" pitchFamily="34" charset="0"/>
              <a:buChar char="•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документ, удостоверяющий личность заявителя (паспорт 1-2 страница);</a:t>
            </a:r>
          </a:p>
          <a:p>
            <a:pPr algn="just">
              <a:buFont typeface="Arial" pitchFamily="34" charset="0"/>
              <a:buChar char="•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свидетельство о рождении ребенка, СНИЛС ребёнка;</a:t>
            </a:r>
          </a:p>
          <a:p>
            <a:pPr algn="just">
              <a:buFont typeface="Arial" pitchFamily="34" charset="0"/>
              <a:buChar char="•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свидетельство о регистрации ребенка по месту жительства (Ф-9) или свидетельство о регистрации ребенка по месту пребывания на закрепленной территории (Ф-3);</a:t>
            </a:r>
          </a:p>
          <a:p>
            <a:pPr algn="just">
              <a:buFont typeface="Arial" pitchFamily="34" charset="0"/>
              <a:buChar char="•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справка с места работы родителя (при наличии права внеочередного или первоочередного приёма на обучение ребёнка);</a:t>
            </a:r>
          </a:p>
          <a:p>
            <a:pPr algn="just">
              <a:buFont typeface="Arial" pitchFamily="34" charset="0"/>
              <a:buChar char="•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документы, подтверждающие, что поступающий проживает в одной семье и имеет общее место жительства со своими братьями/сёстрами, которые уже обучаются в школе, справка из ОУ (в случае использования права преимущественного приёма на обучение по программам начального общего образования);</a:t>
            </a:r>
          </a:p>
          <a:p>
            <a:pPr algn="just">
              <a:buFont typeface="Arial" pitchFamily="34" charset="0"/>
              <a:buChar char="•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родитель(и) (законный(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ые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) представитель(и) ребенка, являющегося иностранным гражданином или лицом без гражданства, дополнительно предъявляет(ют) документ, подтверждающий родство заявителя(ей) (или законность представления прав ребенка), и документ, подтверждающий право ребенка на пребывание в Российской Федерации. Иностранные граждане и лица без гражданства все документы представляют на русском языке или вместе с заверенным в установленном порядке переводом на русский язык. </a:t>
            </a:r>
          </a:p>
          <a:p>
            <a:pPr algn="just">
              <a:buFont typeface="Arial" pitchFamily="34" charset="0"/>
              <a:buChar char="•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медицинская карта формы №26/у-2000 (по мере готовности, но не позднее 05 сентября текущего календарного года).</a:t>
            </a:r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852</TotalTime>
  <Words>3202</Words>
  <Application>Microsoft Office PowerPoint</Application>
  <PresentationFormat>Экран (4:3)</PresentationFormat>
  <Paragraphs>320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Lara</cp:lastModifiedBy>
  <cp:revision>82</cp:revision>
  <dcterms:created xsi:type="dcterms:W3CDTF">2013-11-19T05:52:05Z</dcterms:created>
  <dcterms:modified xsi:type="dcterms:W3CDTF">2024-03-20T09:42:10Z</dcterms:modified>
</cp:coreProperties>
</file>